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1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.png" ContentType="image/png"/>
  <Override PartName="/ppt/media/image31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1E9977C9-353E-42FA-AADD-D6AAC9EB6C78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5" name="CustomShape 98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8" name="CustomShape 9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1" name="CustomShape 67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4" name="CustomShape 7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7" name="CustomShape 78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0" name="CustomShape 8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3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6" name="CustomShape 31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9" name="CustomShape 5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2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5" name="CustomShape 21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8" name="CustomShape 27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1" name="CustomShape 100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4" name="CustomShape 107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7" name="CustomShape 158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0" name="CustomShape 38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3" name="CustomShape 135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6" name="CustomShape 114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9" name="CustomShape 121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52" name="CustomShape 142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560" cy="3595320"/>
          </a:xfrm>
          <a:prstGeom prst="rect">
            <a:avLst/>
          </a:prstGeom>
          <a:ln w="0">
            <a:noFill/>
          </a:ln>
        </p:spPr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4" name="CustomShape 6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3" name="CustomShape 4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6" name="CustomShape 50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9" name="CustomShape 62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2" name="CustomShape 56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3880" cy="12538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3880" cy="1253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3880" cy="533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3880" cy="5338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3880" cy="5338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180000"/>
            <a:ext cx="9707400" cy="1247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7560000" y="6840000"/>
            <a:ext cx="2507400" cy="527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900000" y="6840000"/>
            <a:ext cx="6467400" cy="5274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4"/>
          <p:cNvSpPr/>
          <p:nvPr/>
        </p:nvSpPr>
        <p:spPr>
          <a:xfrm>
            <a:off x="180000" y="6840000"/>
            <a:ext cx="527400" cy="5274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3150000"/>
            <a:ext cx="9713880" cy="12538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hyperlink" Target="https://github.com/andrehochuli/teaching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b72f4400ed2493c1c440010add46ca1a726200f7/AprendizadoMaquina/T&#243;pico%2001-%20Introdu&#231;&#227;o/T&#243;pico_01_Introdu&#231;&#227;o_Scikit_Learn.ipynb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360000" y="333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de Máquina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540000" y="4680000"/>
            <a:ext cx="9173880" cy="25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github.com/andrehochuli/teaching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94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Como se envolver com I.A na graduação ?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2" name="CustomShape 95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3" name="CustomShape 96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4" name="CustomShape 97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Os professores do curso possuem pesquisas em variados tópicos com publicações no estado da arte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Reconhecimento de Facial: Biometria, Emoções, Idade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de Vagas de Estacionamento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Multimodal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Reconhecimento de Manuscritos: OCR, Dígitos, Palavras, Documentos Históricos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de Gênero Musical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Detecção de Fraude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Sistemas de Recomendação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Processamento de Linguagem Natural 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Processamento de Imagens Médicas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Projetos PIBIC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89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Artigos Ciêntíficos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6" name="CustomShape 90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7" name="CustomShape 91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8" name="CustomShape 92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Reconhecimento de Facial: Biometria, Emoções, Idade e Genêro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720000" y="2340000"/>
            <a:ext cx="8307720" cy="408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64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Artigos Ciêntíficos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1" name="CustomShape 65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2" name="CustomShape 66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3" name="CustomShape 68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de Vagas de Estacionamento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846360" y="2340000"/>
            <a:ext cx="7971480" cy="1217880"/>
          </a:xfrm>
          <a:prstGeom prst="rect">
            <a:avLst/>
          </a:prstGeom>
          <a:ln w="0">
            <a:noFill/>
          </a:ln>
        </p:spPr>
      </p:pic>
      <p:pic>
        <p:nvPicPr>
          <p:cNvPr id="235" name="" descr=""/>
          <p:cNvPicPr/>
          <p:nvPr/>
        </p:nvPicPr>
        <p:blipFill>
          <a:blip r:embed="rId2"/>
          <a:stretch/>
        </p:blipFill>
        <p:spPr>
          <a:xfrm>
            <a:off x="2340000" y="3780000"/>
            <a:ext cx="4857840" cy="287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69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Artigos Ciêntíficos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7" name="CustomShape 70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8" name="CustomShape 71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9" name="CustomShape 72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Reconhecimento de Manuscritos: OCR, Digitos, Palavras, Documentos Históricos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720000" y="2340000"/>
            <a:ext cx="7197840" cy="1222560"/>
          </a:xfrm>
          <a:prstGeom prst="rect">
            <a:avLst/>
          </a:prstGeom>
          <a:ln w="0"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1432440" y="3623400"/>
            <a:ext cx="3605400" cy="3034440"/>
          </a:xfrm>
          <a:prstGeom prst="rect">
            <a:avLst/>
          </a:prstGeom>
          <a:ln w="0">
            <a:noFill/>
          </a:ln>
        </p:spPr>
      </p:pic>
      <p:pic>
        <p:nvPicPr>
          <p:cNvPr id="242" name="" descr=""/>
          <p:cNvPicPr/>
          <p:nvPr/>
        </p:nvPicPr>
        <p:blipFill>
          <a:blip r:embed="rId3"/>
          <a:srcRect l="0" t="0" r="0" b="12497"/>
          <a:stretch/>
        </p:blipFill>
        <p:spPr>
          <a:xfrm>
            <a:off x="5940000" y="5400000"/>
            <a:ext cx="3540240" cy="1257480"/>
          </a:xfrm>
          <a:prstGeom prst="rect">
            <a:avLst/>
          </a:prstGeom>
          <a:ln w="0">
            <a:noFill/>
          </a:ln>
        </p:spPr>
      </p:pic>
      <p:pic>
        <p:nvPicPr>
          <p:cNvPr id="243" name="" descr=""/>
          <p:cNvPicPr/>
          <p:nvPr/>
        </p:nvPicPr>
        <p:blipFill>
          <a:blip r:embed="rId4"/>
          <a:stretch/>
        </p:blipFill>
        <p:spPr>
          <a:xfrm>
            <a:off x="5940000" y="3420000"/>
            <a:ext cx="3245400" cy="202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74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Artigos Ciêntíficos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5" name="CustomShape 75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6" name="CustomShape 76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7" name="CustomShape 77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de Genêro Musical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</p:txBody>
      </p:sp>
      <p:pic>
        <p:nvPicPr>
          <p:cNvPr id="248" name="Google Shape;610;p28" descr=""/>
          <p:cNvPicPr/>
          <p:nvPr/>
        </p:nvPicPr>
        <p:blipFill>
          <a:blip r:embed="rId1"/>
          <a:stretch/>
        </p:blipFill>
        <p:spPr>
          <a:xfrm>
            <a:off x="1080000" y="2160000"/>
            <a:ext cx="8263440" cy="1797840"/>
          </a:xfrm>
          <a:prstGeom prst="rect">
            <a:avLst/>
          </a:prstGeom>
          <a:ln w="0">
            <a:noFill/>
          </a:ln>
        </p:spPr>
      </p:pic>
      <p:pic>
        <p:nvPicPr>
          <p:cNvPr id="249" name="Google Shape;611;p28" descr=""/>
          <p:cNvPicPr/>
          <p:nvPr/>
        </p:nvPicPr>
        <p:blipFill>
          <a:blip r:embed="rId2"/>
          <a:stretch/>
        </p:blipFill>
        <p:spPr>
          <a:xfrm>
            <a:off x="1080000" y="4113000"/>
            <a:ext cx="3385080" cy="2724840"/>
          </a:xfrm>
          <a:prstGeom prst="rect">
            <a:avLst/>
          </a:prstGeom>
          <a:ln w="0">
            <a:noFill/>
          </a:ln>
        </p:spPr>
      </p:pic>
      <p:pic>
        <p:nvPicPr>
          <p:cNvPr id="250" name="Google Shape;612;p28" descr=""/>
          <p:cNvPicPr/>
          <p:nvPr/>
        </p:nvPicPr>
        <p:blipFill>
          <a:blip r:embed="rId3"/>
          <a:stretch/>
        </p:blipFill>
        <p:spPr>
          <a:xfrm>
            <a:off x="5039280" y="4113000"/>
            <a:ext cx="4269600" cy="242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79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Artigos Ciêntíficos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2" name="CustomShape 80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3" name="CustomShape 81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4" name="CustomShape 82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1869120" y="1620000"/>
            <a:ext cx="6588720" cy="1664280"/>
          </a:xfrm>
          <a:prstGeom prst="rect">
            <a:avLst/>
          </a:prstGeom>
          <a:ln w="0">
            <a:noFill/>
          </a:ln>
        </p:spPr>
      </p:pic>
      <p:pic>
        <p:nvPicPr>
          <p:cNvPr id="256" name="" descr=""/>
          <p:cNvPicPr/>
          <p:nvPr/>
        </p:nvPicPr>
        <p:blipFill>
          <a:blip r:embed="rId2"/>
          <a:stretch/>
        </p:blipFill>
        <p:spPr>
          <a:xfrm>
            <a:off x="180000" y="3280680"/>
            <a:ext cx="4933440" cy="3197160"/>
          </a:xfrm>
          <a:prstGeom prst="rect">
            <a:avLst/>
          </a:prstGeom>
          <a:ln w="0">
            <a:noFill/>
          </a:ln>
        </p:spPr>
      </p:pic>
      <p:pic>
        <p:nvPicPr>
          <p:cNvPr id="257" name="" descr=""/>
          <p:cNvPicPr/>
          <p:nvPr/>
        </p:nvPicPr>
        <p:blipFill>
          <a:blip r:embed="rId3"/>
          <a:stretch/>
        </p:blipFill>
        <p:spPr>
          <a:xfrm>
            <a:off x="5236200" y="4140000"/>
            <a:ext cx="4481640" cy="179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Bibliotecas e Ferramentas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259" name="Imagem 110" descr=""/>
          <p:cNvPicPr/>
          <p:nvPr/>
        </p:nvPicPr>
        <p:blipFill>
          <a:blip r:embed="rId1"/>
          <a:stretch/>
        </p:blipFill>
        <p:spPr>
          <a:xfrm>
            <a:off x="2462400" y="1841040"/>
            <a:ext cx="5272200" cy="1995840"/>
          </a:xfrm>
          <a:prstGeom prst="rect">
            <a:avLst/>
          </a:prstGeom>
          <a:ln w="0">
            <a:noFill/>
          </a:ln>
        </p:spPr>
      </p:pic>
      <p:pic>
        <p:nvPicPr>
          <p:cNvPr id="260" name="Imagem 111" descr=""/>
          <p:cNvPicPr/>
          <p:nvPr/>
        </p:nvPicPr>
        <p:blipFill>
          <a:blip r:embed="rId2"/>
          <a:stretch/>
        </p:blipFill>
        <p:spPr>
          <a:xfrm>
            <a:off x="2834640" y="4140000"/>
            <a:ext cx="4150440" cy="1989000"/>
          </a:xfrm>
          <a:prstGeom prst="rect">
            <a:avLst/>
          </a:prstGeom>
          <a:ln w="0"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29"/>
          <p:cNvSpPr/>
          <p:nvPr/>
        </p:nvSpPr>
        <p:spPr>
          <a:xfrm>
            <a:off x="360000" y="333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Conceitos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4" name="CustomShape 30"/>
          <p:cNvSpPr/>
          <p:nvPr/>
        </p:nvSpPr>
        <p:spPr>
          <a:xfrm>
            <a:off x="540000" y="4680000"/>
            <a:ext cx="9173880" cy="25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7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6" name="CustomShape 8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67" name="CustomShape 9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8" name="CustomShape 15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1944000" y="1582200"/>
            <a:ext cx="6297840" cy="521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de Máquina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450000" y="182088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1476000" y="1834920"/>
            <a:ext cx="7039440" cy="476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Aula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Apresentação do Professor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 que esperar da disciplina?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Introdução a Aprendizagem de Máquina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Conceitos Básicos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2045160" y="3960000"/>
            <a:ext cx="6133320" cy="1856160"/>
          </a:xfrm>
          <a:prstGeom prst="rect">
            <a:avLst/>
          </a:prstGeom>
          <a:ln w="0">
            <a:noFill/>
          </a:ln>
        </p:spPr>
      </p:pic>
      <p:sp>
        <p:nvSpPr>
          <p:cNvPr id="175" name=""/>
          <p:cNvSpPr/>
          <p:nvPr/>
        </p:nvSpPr>
        <p:spPr>
          <a:xfrm>
            <a:off x="2016720" y="5508720"/>
            <a:ext cx="269280" cy="269280"/>
          </a:xfrm>
          <a:prstGeom prst="ellipse">
            <a:avLst/>
          </a:prstGeom>
          <a:solidFill>
            <a:srgbClr val="00a9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6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de Máquina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77" name="CustomShape 17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78" name="CustomShape 18"/>
          <p:cNvSpPr/>
          <p:nvPr/>
        </p:nvSpPr>
        <p:spPr>
          <a:xfrm>
            <a:off x="450000" y="182088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Abordagem Tradicional (~1950 … ~2010)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Deep Learning (~2010 …. Hoje)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79" name="Imagem 3" descr=""/>
          <p:cNvPicPr/>
          <p:nvPr/>
        </p:nvPicPr>
        <p:blipFill>
          <a:blip r:embed="rId1"/>
          <a:stretch/>
        </p:blipFill>
        <p:spPr>
          <a:xfrm>
            <a:off x="1189440" y="2501640"/>
            <a:ext cx="7699320" cy="1434600"/>
          </a:xfrm>
          <a:prstGeom prst="rect">
            <a:avLst/>
          </a:prstGeom>
          <a:ln w="0">
            <a:noFill/>
          </a:ln>
        </p:spPr>
      </p:pic>
      <p:pic>
        <p:nvPicPr>
          <p:cNvPr id="280" name="Imagem 4" descr=""/>
          <p:cNvPicPr/>
          <p:nvPr/>
        </p:nvPicPr>
        <p:blipFill>
          <a:blip r:embed="rId2"/>
          <a:stretch/>
        </p:blipFill>
        <p:spPr>
          <a:xfrm>
            <a:off x="1189440" y="4834440"/>
            <a:ext cx="7699320" cy="1434600"/>
          </a:xfrm>
          <a:prstGeom prst="rect">
            <a:avLst/>
          </a:prstGeom>
          <a:ln w="0">
            <a:noFill/>
          </a:ln>
        </p:spPr>
      </p:pic>
      <p:sp>
        <p:nvSpPr>
          <p:cNvPr id="281" name="CustomShape 19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2" name="CustomShape 20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22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de Máquina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84" name="CustomShape 23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85" name="CustomShape 24"/>
          <p:cNvSpPr/>
          <p:nvPr/>
        </p:nvSpPr>
        <p:spPr>
          <a:xfrm>
            <a:off x="450000" y="182088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86" name="CustomShape 25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7" name="CustomShape 26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288" name=""/>
          <p:cNvGrpSpPr/>
          <p:nvPr/>
        </p:nvGrpSpPr>
        <p:grpSpPr>
          <a:xfrm>
            <a:off x="2906280" y="1800000"/>
            <a:ext cx="5731560" cy="4664880"/>
            <a:chOff x="2906280" y="1800000"/>
            <a:chExt cx="5731560" cy="4664880"/>
          </a:xfrm>
        </p:grpSpPr>
        <p:pic>
          <p:nvPicPr>
            <p:cNvPr id="289" name="" descr=""/>
            <p:cNvPicPr/>
            <p:nvPr/>
          </p:nvPicPr>
          <p:blipFill>
            <a:blip r:embed="rId1"/>
            <a:stretch/>
          </p:blipFill>
          <p:spPr>
            <a:xfrm>
              <a:off x="2906280" y="1800000"/>
              <a:ext cx="5731560" cy="4664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0" name=""/>
            <p:cNvSpPr/>
            <p:nvPr/>
          </p:nvSpPr>
          <p:spPr>
            <a:xfrm>
              <a:off x="7200000" y="4560120"/>
              <a:ext cx="1231560" cy="1197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pt-BR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Maths &amp; Statistics</a:t>
              </a:r>
              <a:endParaRPr b="0" lang="pt-BR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pt-BR" sz="9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1" lang="pt-BR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Data Visualization</a:t>
              </a:r>
              <a:endParaRPr b="0" lang="pt-BR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pt-BR" sz="9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1" lang="pt-BR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EDA</a:t>
              </a:r>
              <a:endParaRPr b="0" lang="pt-BR" sz="1200" spc="-1" strike="noStrike">
                <a:latin typeface="Arial"/>
              </a:endParaRPr>
            </a:p>
          </p:txBody>
        </p:sp>
      </p:grpSp>
      <p:sp>
        <p:nvSpPr>
          <p:cNvPr id="291" name="CustomShape 28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Temas Emergentes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Deep Learning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Big Data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Data Science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84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Quando usar ?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93" name="CustomShape 85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94" name="CustomShape 86"/>
          <p:cNvSpPr/>
          <p:nvPr/>
        </p:nvSpPr>
        <p:spPr>
          <a:xfrm>
            <a:off x="450000" y="182088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95" name="CustomShape 87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6" name="CustomShape 88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7" name="CustomShape 99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Representação do problema não é linearmente separável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solução não é determinística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1260000" y="2736000"/>
            <a:ext cx="7557840" cy="392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0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Representação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00" name="CustomShape 102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01" name="CustomShape 103"/>
          <p:cNvSpPr/>
          <p:nvPr/>
        </p:nvSpPr>
        <p:spPr>
          <a:xfrm>
            <a:off x="450000" y="182088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02" name="CustomShape 104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3" name="CustomShape 105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4" name="CustomShape 106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1"/>
          <a:srcRect l="0" t="0" r="0" b="9125"/>
          <a:stretch/>
        </p:blipFill>
        <p:spPr>
          <a:xfrm>
            <a:off x="293400" y="2714040"/>
            <a:ext cx="2584440" cy="26838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06" name=""/>
          <p:cNvGraphicFramePr/>
          <p:nvPr/>
        </p:nvGraphicFramePr>
        <p:xfrm rot="10800000">
          <a:off x="-3505320" y="-2827440"/>
          <a:ext cx="6473520" cy="4573440"/>
        </p:xfrm>
        <a:graphic>
          <a:graphicData uri="http://schemas.openxmlformats.org/drawingml/2006/table">
            <a:tbl>
              <a:tblPr/>
              <a:tblGrid>
                <a:gridCol w="789840"/>
                <a:gridCol w="886680"/>
                <a:gridCol w="1183320"/>
                <a:gridCol w="1141560"/>
                <a:gridCol w="1144800"/>
                <a:gridCol w="1327680"/>
              </a:tblGrid>
              <a:tr h="34776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Tam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Pelo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Cor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Orelha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Focinho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Raça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G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Branco/Cinza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Pontuda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Husky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Branco/Preta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Caída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Achatado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Pug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776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Caramelo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Pontuda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Chihuahua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M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Branco/Caramelo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Caída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Beagle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Longa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Preta/Caramelo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Pontuda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Yorkshire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G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Longa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Caramelo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Pontuda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Pastor Alemão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5968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G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Branco/Caramelo/Preta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Caída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Labrador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52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Representação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08" name="CustomShape 153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09" name="CustomShape 154"/>
          <p:cNvSpPr/>
          <p:nvPr/>
        </p:nvSpPr>
        <p:spPr>
          <a:xfrm>
            <a:off x="450000" y="182088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10" name="CustomShape 155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1" name="CustomShape 156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2" name="CustomShape 157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Terminologias Básicas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graphicFrame>
        <p:nvGraphicFramePr>
          <p:cNvPr id="313" name=""/>
          <p:cNvGraphicFramePr/>
          <p:nvPr/>
        </p:nvGraphicFramePr>
        <p:xfrm rot="10800000">
          <a:off x="-4878720" y="2873880"/>
          <a:ext cx="6976080" cy="1031040"/>
        </p:xfrm>
        <a:graphic>
          <a:graphicData uri="http://schemas.openxmlformats.org/drawingml/2006/table">
            <a:tbl>
              <a:tblPr/>
              <a:tblGrid>
                <a:gridCol w="789840"/>
                <a:gridCol w="886680"/>
                <a:gridCol w="1740240"/>
                <a:gridCol w="1212120"/>
                <a:gridCol w="1414440"/>
                <a:gridCol w="933120"/>
              </a:tblGrid>
              <a:tr h="34776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Tam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Pelo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Cor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Orelha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Focinho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Raça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8364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G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Branco/Cinza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Pontuda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Husky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14" name=""/>
          <p:cNvSpPr/>
          <p:nvPr/>
        </p:nvSpPr>
        <p:spPr>
          <a:xfrm flipV="1" rot="5430600">
            <a:off x="5122080" y="892080"/>
            <a:ext cx="177120" cy="557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166"/>
                </a:lnTo>
                <a:cubicBezTo>
                  <a:pt x="10800" y="10066"/>
                  <a:pt x="5400" y="10966"/>
                  <a:pt x="0" y="10966"/>
                </a:cubicBezTo>
                <a:cubicBezTo>
                  <a:pt x="5400" y="10966"/>
                  <a:pt x="10800" y="11866"/>
                  <a:pt x="10800" y="12766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"/>
          <p:cNvSpPr/>
          <p:nvPr/>
        </p:nvSpPr>
        <p:spPr>
          <a:xfrm flipV="1" rot="5430600">
            <a:off x="8618040" y="3327480"/>
            <a:ext cx="177120" cy="73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166"/>
                </a:lnTo>
                <a:cubicBezTo>
                  <a:pt x="10800" y="10066"/>
                  <a:pt x="5400" y="10966"/>
                  <a:pt x="0" y="10966"/>
                </a:cubicBezTo>
                <a:cubicBezTo>
                  <a:pt x="5400" y="10966"/>
                  <a:pt x="10800" y="11866"/>
                  <a:pt x="10800" y="12766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"/>
          <p:cNvSpPr/>
          <p:nvPr/>
        </p:nvSpPr>
        <p:spPr>
          <a:xfrm flipV="1" rot="16222800">
            <a:off x="5501520" y="1729080"/>
            <a:ext cx="177120" cy="683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166"/>
                </a:lnTo>
                <a:cubicBezTo>
                  <a:pt x="10800" y="10066"/>
                  <a:pt x="5400" y="10966"/>
                  <a:pt x="0" y="10966"/>
                </a:cubicBezTo>
                <a:cubicBezTo>
                  <a:pt x="5400" y="10966"/>
                  <a:pt x="10800" y="11866"/>
                  <a:pt x="10800" y="12766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"/>
          <p:cNvSpPr/>
          <p:nvPr/>
        </p:nvSpPr>
        <p:spPr>
          <a:xfrm>
            <a:off x="4237920" y="3195360"/>
            <a:ext cx="297540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Vetor de Características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8" name=""/>
          <p:cNvSpPr/>
          <p:nvPr/>
        </p:nvSpPr>
        <p:spPr>
          <a:xfrm>
            <a:off x="8208000" y="3240000"/>
            <a:ext cx="10778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9" name=""/>
          <p:cNvSpPr/>
          <p:nvPr/>
        </p:nvSpPr>
        <p:spPr>
          <a:xfrm>
            <a:off x="4425480" y="5220000"/>
            <a:ext cx="259416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Amostra / Instância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1701360" y="4342320"/>
            <a:ext cx="357840" cy="17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" descr=""/>
          <p:cNvPicPr/>
          <p:nvPr/>
        </p:nvPicPr>
        <p:blipFill>
          <a:blip r:embed="rId1"/>
          <a:srcRect l="2561" t="11677" r="69485" b="63863"/>
          <a:stretch/>
        </p:blipFill>
        <p:spPr>
          <a:xfrm>
            <a:off x="711360" y="3802320"/>
            <a:ext cx="1077840" cy="107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32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Tipos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23" name="CustomShape 33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24" name="CustomShape 34"/>
          <p:cNvSpPr/>
          <p:nvPr/>
        </p:nvSpPr>
        <p:spPr>
          <a:xfrm>
            <a:off x="450000" y="182088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25" name="CustomShape 35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6" name="CustomShape 36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7" name="CustomShape 37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900000" y="1980000"/>
            <a:ext cx="8093880" cy="435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29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Supervisionado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30" name="CustomShape 130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31" name="CustomShape 131"/>
          <p:cNvSpPr/>
          <p:nvPr/>
        </p:nvSpPr>
        <p:spPr>
          <a:xfrm>
            <a:off x="450000" y="182088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32" name="CustomShape 132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3" name="CustomShape 13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4" name="CustomShape 134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Dados Anotados 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 do Modelo Preditivo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ou Regressão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grpSp>
        <p:nvGrpSpPr>
          <p:cNvPr id="335" name=""/>
          <p:cNvGrpSpPr/>
          <p:nvPr/>
        </p:nvGrpSpPr>
        <p:grpSpPr>
          <a:xfrm>
            <a:off x="548640" y="2935440"/>
            <a:ext cx="5766840" cy="3182400"/>
            <a:chOff x="548640" y="2935440"/>
            <a:chExt cx="5766840" cy="3182400"/>
          </a:xfrm>
        </p:grpSpPr>
        <p:pic>
          <p:nvPicPr>
            <p:cNvPr id="336" name="" descr=""/>
            <p:cNvPicPr/>
            <p:nvPr/>
          </p:nvPicPr>
          <p:blipFill>
            <a:blip r:embed="rId1"/>
            <a:stretch/>
          </p:blipFill>
          <p:spPr>
            <a:xfrm>
              <a:off x="556920" y="2935440"/>
              <a:ext cx="5758560" cy="2490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7" name=""/>
            <p:cNvSpPr/>
            <p:nvPr/>
          </p:nvSpPr>
          <p:spPr>
            <a:xfrm>
              <a:off x="548640" y="4530600"/>
              <a:ext cx="1526400" cy="676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Base Anotada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38" name=""/>
            <p:cNvSpPr/>
            <p:nvPr/>
          </p:nvSpPr>
          <p:spPr>
            <a:xfrm>
              <a:off x="2130840" y="5441040"/>
              <a:ext cx="1864440" cy="676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Amostra de Teste</a:t>
              </a:r>
              <a:endParaRPr b="0" lang="pt-BR" sz="1800" spc="-1" strike="noStrike">
                <a:latin typeface="Arial"/>
              </a:endParaRPr>
            </a:p>
          </p:txBody>
        </p:sp>
      </p:grpSp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5760360" y="4320000"/>
            <a:ext cx="3969360" cy="225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08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Não-Supervisionado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41" name="CustomShape 109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42" name="CustomShape 110"/>
          <p:cNvSpPr/>
          <p:nvPr/>
        </p:nvSpPr>
        <p:spPr>
          <a:xfrm>
            <a:off x="450000" y="182088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43" name="CustomShape 111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4" name="CustomShape 112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5" name="CustomShape 113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Dados Não Anotados 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 do Modelo Preditivo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Agrupamento (Clustering)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grpSp>
        <p:nvGrpSpPr>
          <p:cNvPr id="346" name=""/>
          <p:cNvGrpSpPr/>
          <p:nvPr/>
        </p:nvGrpSpPr>
        <p:grpSpPr>
          <a:xfrm>
            <a:off x="548280" y="2935440"/>
            <a:ext cx="5766840" cy="3182400"/>
            <a:chOff x="548280" y="2935440"/>
            <a:chExt cx="5766840" cy="3182400"/>
          </a:xfrm>
        </p:grpSpPr>
        <p:pic>
          <p:nvPicPr>
            <p:cNvPr id="347" name="" descr=""/>
            <p:cNvPicPr/>
            <p:nvPr/>
          </p:nvPicPr>
          <p:blipFill>
            <a:blip r:embed="rId1"/>
            <a:stretch/>
          </p:blipFill>
          <p:spPr>
            <a:xfrm>
              <a:off x="556560" y="2935440"/>
              <a:ext cx="5758560" cy="2490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8" name=""/>
            <p:cNvSpPr/>
            <p:nvPr/>
          </p:nvSpPr>
          <p:spPr>
            <a:xfrm>
              <a:off x="548280" y="4530600"/>
              <a:ext cx="1526400" cy="676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Base Não Anotada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49" name=""/>
            <p:cNvSpPr/>
            <p:nvPr/>
          </p:nvSpPr>
          <p:spPr>
            <a:xfrm>
              <a:off x="2130480" y="5441040"/>
              <a:ext cx="1864440" cy="676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Amostra de Teste</a:t>
              </a:r>
              <a:endParaRPr b="0" lang="pt-BR" sz="1800" spc="-1" strike="noStrike">
                <a:latin typeface="Arial"/>
              </a:endParaRPr>
            </a:p>
          </p:txBody>
        </p:sp>
      </p:grpSp>
      <p:pic>
        <p:nvPicPr>
          <p:cNvPr id="350" name="" descr=""/>
          <p:cNvPicPr/>
          <p:nvPr/>
        </p:nvPicPr>
        <p:blipFill>
          <a:blip r:embed="rId2"/>
          <a:stretch/>
        </p:blipFill>
        <p:spPr>
          <a:xfrm>
            <a:off x="611280" y="3132000"/>
            <a:ext cx="1330560" cy="1235520"/>
          </a:xfrm>
          <a:prstGeom prst="rect">
            <a:avLst/>
          </a:prstGeom>
          <a:ln w="0">
            <a:noFill/>
          </a:ln>
        </p:spPr>
      </p:pic>
      <p:pic>
        <p:nvPicPr>
          <p:cNvPr id="351" name="" descr=""/>
          <p:cNvPicPr/>
          <p:nvPr/>
        </p:nvPicPr>
        <p:blipFill>
          <a:blip r:embed="rId3"/>
          <a:stretch/>
        </p:blipFill>
        <p:spPr>
          <a:xfrm>
            <a:off x="5729400" y="4090680"/>
            <a:ext cx="3988440" cy="220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15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por Reforço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53" name="CustomShape 116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54" name="CustomShape 117"/>
          <p:cNvSpPr/>
          <p:nvPr/>
        </p:nvSpPr>
        <p:spPr>
          <a:xfrm>
            <a:off x="450000" y="182088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55" name="CustomShape 118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6" name="CustomShape 119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7" name="CustomShape 120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Não precisa de dados anotados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Interação vs Recompensa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358" name="" descr=""/>
          <p:cNvPicPr/>
          <p:nvPr/>
        </p:nvPicPr>
        <p:blipFill>
          <a:blip r:embed="rId1"/>
          <a:srcRect l="0" t="27473" r="0" b="6519"/>
          <a:stretch/>
        </p:blipFill>
        <p:spPr>
          <a:xfrm>
            <a:off x="986760" y="2988000"/>
            <a:ext cx="8158680" cy="323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36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Lets Code!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	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	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60" name="CustomShape 137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61" name="CustomShape 138"/>
          <p:cNvSpPr/>
          <p:nvPr/>
        </p:nvSpPr>
        <p:spPr>
          <a:xfrm>
            <a:off x="450000" y="182088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62" name="CustomShape 139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3" name="CustomShape 140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4" name="CustomShape 141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No tutorial abaixo, vamos implementar um modelo utilizando o Scikit-Learn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900000" y="2520000"/>
            <a:ext cx="565596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LINK: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  <a:hlinkClick r:id="rId1"/>
              </a:rPr>
              <a:t>Aula_01_Introdução_Scikit_Learn.ipynb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0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77" name="CustomShape 11"/>
          <p:cNvSpPr/>
          <p:nvPr/>
        </p:nvSpPr>
        <p:spPr>
          <a:xfrm>
            <a:off x="360000" y="162792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Formação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Ciência da Computação [2004, PUCPR]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Mestre [2007, PPGIA/PUCPR]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Doutor [2018, PPGINF/UFPR]</a:t>
            </a:r>
            <a:endParaRPr b="0" lang="pt-BR" sz="1300" spc="-1" strike="noStrike">
              <a:latin typeface="Arial"/>
            </a:endParaRPr>
          </a:p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Experiência Profissional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P&amp;D em Visão Computacional [2008-2013]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Professor Universitário [2014 – Atual]</a:t>
            </a:r>
            <a:endParaRPr b="0" lang="pt-BR" sz="1300" spc="-1" strike="noStrike">
              <a:latin typeface="Arial"/>
            </a:endParaRPr>
          </a:p>
          <a:p>
            <a:pPr lvl="3" marL="4572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Linhas de Pesquisa</a:t>
            </a:r>
            <a:endParaRPr b="0" lang="pt-BR" sz="1300" spc="-1" strike="noStrike">
              <a:latin typeface="Arial"/>
            </a:endParaRPr>
          </a:p>
          <a:p>
            <a:pPr lvl="4" marL="9144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Aprendizagem de Máquina e Reconhecimento de Padrões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178" name="CustomShape 12"/>
          <p:cNvSpPr/>
          <p:nvPr/>
        </p:nvSpPr>
        <p:spPr>
          <a:xfrm>
            <a:off x="7560000" y="3216960"/>
            <a:ext cx="1501560" cy="89532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Hobbies</a:t>
            </a:r>
            <a:r>
              <a:rPr b="0" lang="pt-BR" sz="14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Aviação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Futebol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Tecnologia</a:t>
            </a:r>
            <a:endParaRPr b="0" lang="pt-BR" sz="1100" spc="-1" strike="noStrike">
              <a:latin typeface="Arial"/>
            </a:endParaRPr>
          </a:p>
        </p:txBody>
      </p:sp>
      <p:pic>
        <p:nvPicPr>
          <p:cNvPr id="179" name="Picture 3" descr=""/>
          <p:cNvPicPr/>
          <p:nvPr/>
        </p:nvPicPr>
        <p:blipFill>
          <a:blip r:embed="rId1"/>
          <a:stretch/>
        </p:blipFill>
        <p:spPr>
          <a:xfrm>
            <a:off x="7560000" y="1620000"/>
            <a:ext cx="1501560" cy="1592280"/>
          </a:xfrm>
          <a:prstGeom prst="rect">
            <a:avLst/>
          </a:prstGeom>
          <a:ln w="0">
            <a:noFill/>
          </a:ln>
        </p:spPr>
      </p:pic>
      <p:sp>
        <p:nvSpPr>
          <p:cNvPr id="180" name="CustomShape 13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1" name="CustomShape 14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900000" y="4682520"/>
            <a:ext cx="4112280" cy="200880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3"/>
          <a:srcRect l="0" t="-976" r="0" b="3268"/>
          <a:stretch/>
        </p:blipFill>
        <p:spPr>
          <a:xfrm>
            <a:off x="5220000" y="4572000"/>
            <a:ext cx="4856040" cy="215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 que esperar da disciplina ?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Aprendizagem de Máquina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Conceitos, Definições, Modelos, Aplicações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Técnicas do Estado da Arte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Desafios encontrados no cotidiano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Aulas teóricas e práticas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Conteúdo incremental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Trabalhos práticos e Provas Teóricas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Espaço para o estudante debater e trazer problemas/dúvidas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471960" y="1800000"/>
            <a:ext cx="9245880" cy="48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“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Tópico da Ciência da Computação cujo objetivo é desenvolver </a:t>
            </a: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soluções tecnológicas que simulam o raciocínio humano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, ou seja, a inteligência que é característica dos seres humanos.”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”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Máquinas podem pensar?” - </a:t>
            </a: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Alan Turing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 (1950)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IA passa a ser considerada ciência em 1956 (Dartmouth College, USA). 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1620000" y="3420000"/>
            <a:ext cx="3749760" cy="244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39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5" name="CustomShape 40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6" name="CustomShape 41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7" name="CustomShape 42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340920" y="2160000"/>
            <a:ext cx="4696920" cy="443016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5220000" y="2700000"/>
            <a:ext cx="4497840" cy="34560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200" name="CustomShape 44"/>
          <p:cNvSpPr/>
          <p:nvPr/>
        </p:nvSpPr>
        <p:spPr>
          <a:xfrm>
            <a:off x="282960" y="181656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inteligência artificial já está presente no nosso dia-a-dia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45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2" name="CustomShape 46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3" name="CustomShape 47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4" name="CustomShape 48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5" name="CustomShape 49"/>
          <p:cNvSpPr/>
          <p:nvPr/>
        </p:nvSpPr>
        <p:spPr>
          <a:xfrm>
            <a:off x="282960" y="181656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inteligência artificial já está presente no nosso dia-a-dia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540000" y="2700000"/>
            <a:ext cx="4460400" cy="34178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5267160" y="2700000"/>
            <a:ext cx="4090680" cy="344196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57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9" name="CustomShape 58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0" name="CustomShape 59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1" name="CustomShape 60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2" name="CustomShape 61"/>
          <p:cNvSpPr/>
          <p:nvPr/>
        </p:nvSpPr>
        <p:spPr>
          <a:xfrm>
            <a:off x="282960" y="181656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inteligência artificial já está presente no nosso dia-a-dia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1080000" y="2271960"/>
            <a:ext cx="7681320" cy="384588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5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5" name="CustomShape 52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6" name="CustomShape 53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7" name="CustomShape 54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8" name="CustomShape 55"/>
          <p:cNvSpPr/>
          <p:nvPr/>
        </p:nvSpPr>
        <p:spPr>
          <a:xfrm>
            <a:off x="282960" y="181656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1149840" y="2549160"/>
            <a:ext cx="7848000" cy="3941280"/>
          </a:xfrm>
          <a:prstGeom prst="rect">
            <a:avLst/>
          </a:prstGeom>
          <a:ln w="0">
            <a:noFill/>
          </a:ln>
        </p:spPr>
      </p:pic>
      <p:sp>
        <p:nvSpPr>
          <p:cNvPr id="220" name="CustomShape 63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Em conferências nacionais e internacionais, crescem discussões acerca da ética e moral no uso da I.A 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Aula 01 - Visão Computacional &amp; Processamento de Imagens</Template>
  <TotalTime>175</TotalTime>
  <Application>LibreOffice/7.3.7.2$Linux_X86_64 LibreOffice_project/30$Build-2</Application>
  <AppVersion>15.0000</AppVersion>
  <Words>702</Words>
  <Paragraphs>202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2022-09-17T02:35:38Z</dcterms:created>
  <dc:creator>Andre Gustavo Hochuli</dc:creator>
  <dc:description/>
  <dc:language>en-US</dc:language>
  <cp:lastModifiedBy/>
  <dcterms:modified xsi:type="dcterms:W3CDTF">2023-03-10T17:48:15Z</dcterms:modified>
  <cp:revision>16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26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